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00e87bb9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00e87bb9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0e87bb9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0e87bb9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00e87bb98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00e87bb9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86926c7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86926c7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08f093fa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08f093f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00e87bb9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00e87bb9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00e87bb9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00e87bb9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00e87bb9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00e87bb9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00e87bb9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00e87bb9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00e87bb9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00e87bb9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00e87bb9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00e87bb9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00e87bb9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00e87bb9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00e87bb9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00e87bb9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86926c7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86926c7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6926c7f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6926c7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00e87bb9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00e87bb9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5.png"/><Relationship Id="rId13" Type="http://schemas.openxmlformats.org/officeDocument/2006/relationships/image" Target="../media/image1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Relationship Id="rId4" Type="http://schemas.openxmlformats.org/officeDocument/2006/relationships/image" Target="../media/image4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29750" y="1148475"/>
            <a:ext cx="6714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Medición de la constante de Planck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74100" y="4516400"/>
            <a:ext cx="62259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Estudiantes</a:t>
            </a:r>
            <a:r>
              <a:rPr lang="es">
                <a:solidFill>
                  <a:srgbClr val="000000"/>
                </a:solidFill>
              </a:rPr>
              <a:t>: Andrés Gómez Arias, Stefan Daniel Nellen Mondragón.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201" y="1293575"/>
            <a:ext cx="1480839" cy="16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450" y="3268250"/>
            <a:ext cx="1480851" cy="169186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idx="4294967295" type="title"/>
          </p:nvPr>
        </p:nvSpPr>
        <p:spPr>
          <a:xfrm>
            <a:off x="328500" y="2571750"/>
            <a:ext cx="69171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Universidad Nacional Autónoma de México</a:t>
            </a:r>
            <a:endParaRPr sz="2400"/>
          </a:p>
        </p:txBody>
      </p:sp>
      <p:sp>
        <p:nvSpPr>
          <p:cNvPr id="91" name="Google Shape;91;p13"/>
          <p:cNvSpPr txBox="1"/>
          <p:nvPr>
            <p:ph idx="4294967295" type="title"/>
          </p:nvPr>
        </p:nvSpPr>
        <p:spPr>
          <a:xfrm>
            <a:off x="2154150" y="3068088"/>
            <a:ext cx="32658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Facultad de Ciencias</a:t>
            </a:r>
            <a:endParaRPr sz="2400"/>
          </a:p>
        </p:txBody>
      </p:sp>
      <p:sp>
        <p:nvSpPr>
          <p:cNvPr id="92" name="Google Shape;92;p13"/>
          <p:cNvSpPr txBox="1"/>
          <p:nvPr>
            <p:ph idx="4294967295" type="body"/>
          </p:nvPr>
        </p:nvSpPr>
        <p:spPr>
          <a:xfrm>
            <a:off x="1444650" y="3582925"/>
            <a:ext cx="46848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Laboratorio de Física Contemporánea I. Grupo: 8290.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558300" y="4072700"/>
            <a:ext cx="64575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Profesor: Ismael Rivera Jiménez.</a:t>
            </a:r>
            <a:r>
              <a:rPr lang="es">
                <a:solidFill>
                  <a:srgbClr val="000000"/>
                </a:solidFill>
              </a:rPr>
              <a:t> Ayudante: Mónica Maldonado Terrón.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727800" y="298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375" y="906200"/>
            <a:ext cx="4217775" cy="19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5925"/>
            <a:ext cx="4843375" cy="38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613" y="3016824"/>
            <a:ext cx="1136800" cy="3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3375" y="3496238"/>
            <a:ext cx="4217775" cy="2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5825" y="4389914"/>
            <a:ext cx="22383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0003" y="3882385"/>
            <a:ext cx="2527749" cy="35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727800" y="4591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Resultados, método 2: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6375"/>
            <a:ext cx="4817376" cy="37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725" y="846050"/>
            <a:ext cx="4102249" cy="18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5450" y="2909374"/>
            <a:ext cx="1136800" cy="3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7375" y="3418013"/>
            <a:ext cx="4326625" cy="25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9978" y="3857385"/>
            <a:ext cx="2527749" cy="35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3888" y="4383900"/>
            <a:ext cx="2153600" cy="4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Discusión y conclusiones</a:t>
            </a:r>
            <a:endParaRPr/>
          </a:p>
        </p:txBody>
      </p:sp>
      <p:sp>
        <p:nvSpPr>
          <p:cNvPr id="226" name="Google Shape;226;p24"/>
          <p:cNvSpPr txBox="1"/>
          <p:nvPr>
            <p:ph idx="4294967295" type="body"/>
          </p:nvPr>
        </p:nvSpPr>
        <p:spPr>
          <a:xfrm>
            <a:off x="729450" y="2111150"/>
            <a:ext cx="7688400" cy="25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Buenos valores para h, sobre todo con el segundo método.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Forma exponencial de </a:t>
            </a:r>
            <a:r>
              <a:rPr lang="es" sz="1500"/>
              <a:t>gráficas</a:t>
            </a:r>
            <a:r>
              <a:rPr lang="es" sz="1500"/>
              <a:t> para método 1 validan la teoría.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Dificultades generales: no se controlan ni conocen temperatura ni factor de idealidad.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No se resuelven con el circuito 2.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Mediciones directas dan muchos mejores resultados.</a:t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500">
                <a:solidFill>
                  <a:srgbClr val="666666"/>
                </a:solidFill>
                <a:highlight>
                  <a:srgbClr val="FFFFFF"/>
                </a:highlight>
              </a:rPr>
              <a:t>¿</a:t>
            </a:r>
            <a:r>
              <a:rPr lang="es" sz="1500"/>
              <a:t>Es mejor método?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Se podría determinar usando un potenciómetro más chico.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 por su atención!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621075"/>
            <a:ext cx="4474191" cy="35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65" y="1621075"/>
            <a:ext cx="4572035" cy="35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>
            <p:ph type="title"/>
          </p:nvPr>
        </p:nvSpPr>
        <p:spPr>
          <a:xfrm>
            <a:off x="727650" y="35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Anexo: Gráficas de todos los LEDs.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4250"/>
            <a:ext cx="4545241" cy="3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750" y="1634889"/>
            <a:ext cx="4545251" cy="350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729450" y="25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550"/>
            <a:ext cx="4673590" cy="35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796" y="1611550"/>
            <a:ext cx="4495204" cy="35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727800" y="298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400"/>
            <a:ext cx="4514150" cy="3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095" y="1638400"/>
            <a:ext cx="4646905" cy="35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819150" y="442700"/>
            <a:ext cx="75057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819150" y="1208650"/>
            <a:ext cx="42087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Ley de radiación de cuerpo negro de Planck (1900):</a:t>
            </a:r>
            <a:endParaRPr sz="1400"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875" y="522450"/>
            <a:ext cx="3296976" cy="15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819150" y="2642050"/>
            <a:ext cx="52329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Energía de los cuantos de energía electromagnética emitida</a:t>
            </a:r>
            <a:r>
              <a:rPr lang="es" sz="1400"/>
              <a:t>:</a:t>
            </a:r>
            <a:endParaRPr sz="1400"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819150" y="4075450"/>
            <a:ext cx="42087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Valor exacto de la constante de Planck (CODATA):</a:t>
            </a:r>
            <a:endParaRPr sz="1400"/>
          </a:p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1280425" y="3016150"/>
            <a:ext cx="22113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Frecuencia de la luz.</a:t>
            </a:r>
            <a:endParaRPr sz="1400"/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1280425" y="3545800"/>
            <a:ext cx="22113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Constante de Planck.</a:t>
            </a:r>
            <a:endParaRPr sz="1400"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350" y="4708924"/>
            <a:ext cx="6407002" cy="32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u" id="106" name="Google Shape;106;p1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349" y="3069350"/>
            <a:ext cx="198176" cy="248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" id="107" name="Google Shape;107;p1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350" y="3540950"/>
            <a:ext cx="198176" cy="311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 = h\nu" id="108" name="Google Shape;108;p1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8250" y="2698875"/>
            <a:ext cx="881320" cy="24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(\nu,T) = \frac{8\pi h}{c^3}\frac{\nu^3}{e^{h\nu/k_BT}-1}" id="109" name="Google Shape;109;p14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3150" y="1796725"/>
            <a:ext cx="3096208" cy="5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 = 6.62607015\times 10^{-34}\, \mathrm{J\cdot s}" id="110" name="Google Shape;110;p14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20800" y="4171175"/>
            <a:ext cx="3096200" cy="27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5419650" y="3999413"/>
            <a:ext cx="3279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Corriente inversa de saturación.</a:t>
            </a:r>
            <a:endParaRPr sz="1400"/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729450" y="35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diodo y la ecuación de Schockley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50" y="1293813"/>
            <a:ext cx="4814974" cy="25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5190525" y="1150950"/>
            <a:ext cx="18264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Diodo = Cristal NP.</a:t>
            </a:r>
            <a:endParaRPr sz="1400"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5190525" y="1576125"/>
            <a:ext cx="39858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Ecuación del diodo (no ideal) o ecuación de Schockley:</a:t>
            </a:r>
            <a:endParaRPr sz="1400"/>
          </a:p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5417200" y="2798775"/>
            <a:ext cx="2420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Corriente a través del diodo.</a:t>
            </a:r>
            <a:endParaRPr sz="1400"/>
          </a:p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5417200" y="3107450"/>
            <a:ext cx="3279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Voltaje entre entrada y salida del diodo.</a:t>
            </a:r>
            <a:endParaRPr sz="1400"/>
          </a:p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419650" y="3405050"/>
            <a:ext cx="3279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Voltaje de umbral</a:t>
            </a:r>
            <a:r>
              <a:rPr lang="es" sz="1400"/>
              <a:t>.</a:t>
            </a:r>
            <a:endParaRPr sz="1400"/>
          </a:p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5419650" y="3713738"/>
            <a:ext cx="3279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Carga del electrón</a:t>
            </a:r>
            <a:r>
              <a:rPr lang="es" sz="1400"/>
              <a:t>.</a:t>
            </a:r>
            <a:endParaRPr sz="1400"/>
          </a:p>
        </p:txBody>
      </p: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5425275" y="4285188"/>
            <a:ext cx="3279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Factor de idealidad</a:t>
            </a:r>
            <a:r>
              <a:rPr lang="es" sz="1400"/>
              <a:t>.</a:t>
            </a:r>
            <a:endParaRPr sz="1400"/>
          </a:p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2455575" y="4030888"/>
            <a:ext cx="235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Constante de Boltzmann</a:t>
            </a:r>
            <a:r>
              <a:rPr lang="es" sz="1400"/>
              <a:t>.</a:t>
            </a:r>
            <a:endParaRPr sz="1400"/>
          </a:p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2455575" y="4292813"/>
            <a:ext cx="2137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Temperatura</a:t>
            </a:r>
            <a:r>
              <a:rPr lang="es" sz="1400"/>
              <a:t>.</a:t>
            </a:r>
            <a:endParaRPr sz="1400"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75" y="4754975"/>
            <a:ext cx="5967226" cy="30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" id="128" name="Google Shape;128;p1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148" y="3201936"/>
            <a:ext cx="172386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" id="129" name="Google Shape;129;p1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3813" y="2856325"/>
            <a:ext cx="113046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_{th}" id="130" name="Google Shape;130;p1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7088" y="3515763"/>
            <a:ext cx="266492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" id="131" name="Google Shape;131;p1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9225" y="3829613"/>
            <a:ext cx="142222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_0" id="132" name="Google Shape;132;p15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6350" y="4098075"/>
            <a:ext cx="176888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_B" id="133" name="Google Shape;133;p15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8763" y="4136400"/>
            <a:ext cx="228958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" id="134" name="Google Shape;134;p15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24313" y="4387500"/>
            <a:ext cx="157826" cy="203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" id="135" name="Google Shape;135;p15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8800" y="4387500"/>
            <a:ext cx="183064" cy="203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 = I_0e^{-eV_{th}/nk_BT}\Big(e^{eV/nk_BT}-1\Big)" id="136" name="Google Shape;136;p15" title="MathEquation,#0000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37825" y="2215351"/>
            <a:ext cx="3691184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type="title"/>
          </p:nvPr>
        </p:nvSpPr>
        <p:spPr>
          <a:xfrm>
            <a:off x="635450" y="459175"/>
            <a:ext cx="805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 de un LED (light-emitting diode)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00" y="1576525"/>
            <a:ext cx="4883650" cy="29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5158200" y="1194675"/>
            <a:ext cx="39858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Emisión de luz: Aniquilación de electrones y huecos.</a:t>
            </a:r>
            <a:endParaRPr sz="1400"/>
          </a:p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5158200" y="2023750"/>
            <a:ext cx="39858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Con la relación de Planck</a:t>
            </a:r>
            <a:endParaRPr sz="1400"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5158200" y="2934450"/>
            <a:ext cx="39858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se obtiene la ecuación lineal</a:t>
            </a:r>
            <a:endParaRPr sz="1400"/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50" y="4645600"/>
            <a:ext cx="6841959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 = eV_{th}" id="147" name="Google Shape;147;p1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925" y="1663651"/>
            <a:ext cx="1196550" cy="314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 = h\nu" id="148" name="Google Shape;148;p1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4275" y="2539138"/>
            <a:ext cx="1111860" cy="31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_{th} =M\nu" id="149" name="Google Shape;149;p1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9226" y="3387649"/>
            <a:ext cx="1301958" cy="31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 = h/e" id="150" name="Google Shape;150;p16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4275" y="3845145"/>
            <a:ext cx="1111850" cy="341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 = 1.602176634\times 10^{-19}\, \mathrm{C}" id="151" name="Google Shape;151;p16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1913" y="4267403"/>
            <a:ext cx="3176576" cy="29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29450" y="1326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Procedimiento experimental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729450" y="2070825"/>
            <a:ext cx="4309200" cy="25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necesitan determinar el voltaje umbral y la frecuencia.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Frecuencia: comparación de LEDs con tablas.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Voltaje umbral: dos métodos.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Método 1:</a:t>
            </a:r>
            <a:r>
              <a:rPr lang="es"/>
              <a:t> Ajustar recta a ec. de Shockley y extrapolar raíz.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Método 2:</a:t>
            </a:r>
            <a:r>
              <a:rPr lang="es"/>
              <a:t> Observar directamente cuando se enciende LED.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circuitos distintos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8 LEDs distintos.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925" y="1855225"/>
            <a:ext cx="2885699" cy="307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375" y="4425200"/>
            <a:ext cx="4663875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203900" y="4331850"/>
            <a:ext cx="5476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Con la longitud de onda se obtiene la frecuencia</a:t>
            </a:r>
            <a:r>
              <a:rPr lang="es" sz="1400"/>
              <a:t>                                , con</a:t>
            </a:r>
            <a:endParaRPr sz="1400"/>
          </a:p>
        </p:txBody>
      </p:sp>
      <p:sp>
        <p:nvSpPr>
          <p:cNvPr id="165" name="Google Shape;165;p18"/>
          <p:cNvSpPr txBox="1"/>
          <p:nvPr>
            <p:ph type="title"/>
          </p:nvPr>
        </p:nvSpPr>
        <p:spPr>
          <a:xfrm>
            <a:off x="727650" y="459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Determinación de frecuencias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5" y="1490650"/>
            <a:ext cx="57340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75" y="3652825"/>
            <a:ext cx="5428675" cy="2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 b="606" l="0" r="0" t="0"/>
          <a:stretch/>
        </p:blipFill>
        <p:spPr>
          <a:xfrm>
            <a:off x="5920625" y="917875"/>
            <a:ext cx="3019425" cy="248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 = 299792458\, \mathrm{m/s}" id="169" name="Google Shape;169;p1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0700" y="4400100"/>
            <a:ext cx="1833624" cy="27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u = c/\lambda" id="170" name="Google Shape;170;p18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5475" y="4375688"/>
            <a:ext cx="893026" cy="31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Circuitos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950" y="1634575"/>
            <a:ext cx="3791025" cy="25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5568950" y="3587525"/>
            <a:ext cx="20316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Circuito 2, Método 2.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5104075" y="4219050"/>
            <a:ext cx="36513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Amplificador operacional: permite ignorar impedancia del multímetro.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38" y="2097663"/>
            <a:ext cx="3715673" cy="206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1761950" y="3587525"/>
            <a:ext cx="20316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Circuito 1, Método 1.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_1 = 102.0\pm0.05\, \Omega" id="181" name="Google Shape;181;p1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50" y="4405750"/>
            <a:ext cx="2538150" cy="29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2 = 100.2 \pm 0.05\, \Omega" id="182" name="Google Shape;182;p1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75" y="4771125"/>
            <a:ext cx="2538088" cy="2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200" y="486375"/>
            <a:ext cx="5289797" cy="413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6375"/>
            <a:ext cx="3854199" cy="41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819150" y="389000"/>
            <a:ext cx="7505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Resultados, método 1: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621075"/>
            <a:ext cx="4474191" cy="35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65" y="1621075"/>
            <a:ext cx="4572035" cy="3522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_d(V_1) = m(V_1-V_{1,th})" id="198" name="Google Shape;198;p2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288" y="508500"/>
            <a:ext cx="3424574" cy="4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